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6858000" cy="9906000" type="A4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592"/>
    <a:srgbClr val="385D8A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1018" y="-78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163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r">
              <a:defRPr sz="1200"/>
            </a:lvl1pPr>
          </a:lstStyle>
          <a:p>
            <a:fld id="{743B6D76-1078-4E68-BBC0-F6A40D84E779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7" rIns="91432" bIns="457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5"/>
            <a:ext cx="5683250" cy="4029075"/>
          </a:xfrm>
          <a:prstGeom prst="rect">
            <a:avLst/>
          </a:prstGeom>
        </p:spPr>
        <p:txBody>
          <a:bodyPr vert="horz" lIns="91432" tIns="45717" rIns="91432" bIns="4571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850"/>
            <a:ext cx="3078163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r">
              <a:defRPr sz="1200"/>
            </a:lvl1pPr>
          </a:lstStyle>
          <a:p>
            <a:fld id="{53819D29-402D-4576-92F9-C2F6679FA037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538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90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66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84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62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45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739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28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45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08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37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85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3BD1A-031E-4319-B24C-E3B39AD73094}" type="datetimeFigureOut">
              <a:rPr lang="fr-FR" smtClean="0"/>
              <a:t>03/09/2026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4AA20-FFD8-4AE2-BF6B-0797094D58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116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0570" rtl="0" eaLnBrk="1" latinLnBrk="0" hangingPunct="1"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»"/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9087" y="0"/>
            <a:ext cx="1856065" cy="9906000"/>
          </a:xfrm>
          <a:prstGeom prst="rect">
            <a:avLst/>
          </a:prstGeom>
          <a:solidFill>
            <a:srgbClr val="3F6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7" y="2317054"/>
            <a:ext cx="266700" cy="1647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525" y="1341401"/>
            <a:ext cx="299329" cy="28685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4076" y="2178149"/>
            <a:ext cx="1389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b="1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GB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Olivier GUIDONI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4076" y="2545690"/>
            <a:ext cx="13894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b="1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GB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1 Rue de la </a:t>
            </a:r>
            <a:r>
              <a:rPr lang="en-GB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Maladière</a:t>
            </a:r>
            <a:endParaRPr lang="en-GB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GB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69400 LIMAS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9929" y="3146660"/>
            <a:ext cx="1389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b="1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+33 6 32 38 08 04</a:t>
            </a:r>
            <a:endParaRPr lang="en-GB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4765" y="3566391"/>
            <a:ext cx="1444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b="1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Olivier.guidoni@hotmail.fr</a:t>
            </a:r>
          </a:p>
          <a:p>
            <a:endParaRPr lang="en-GB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r>
              <a:rPr lang="en-GB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Permis</a:t>
            </a:r>
            <a:r>
              <a:rPr lang="en-GB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 B et </a:t>
            </a:r>
            <a:r>
              <a:rPr lang="en-GB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véhiculé</a:t>
            </a:r>
            <a:endParaRPr lang="en-GB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22041" y="63257"/>
            <a:ext cx="4847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YouYuan" panose="02010509060101010101" pitchFamily="49" charset="-122"/>
                <a:cs typeface="Nirmala UI" panose="020B0502040204020203" pitchFamily="34" charset="0"/>
              </a:rPr>
              <a:t>OLIVIER GUIDONI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872711" y="431758"/>
            <a:ext cx="4940665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Ancien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militaire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de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l’Armée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de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l’Air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et de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l’Espace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(11ans de service),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j’allie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rigueur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opérationnelle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réactivité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Reconverti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dans le génie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climatique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j’ai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obtenu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mon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CAP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Installateur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froid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conditionnement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air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alternance chez SMEF AZUR,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où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j’évolue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CDI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depuis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août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2025. </a:t>
            </a:r>
          </a:p>
          <a:p>
            <a:pPr algn="just">
              <a:spcAft>
                <a:spcPts val="300"/>
              </a:spcAft>
            </a:pP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Aujourd’hui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pleinement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opérationnel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je suis à la recherche de nouveaux challenges pour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mettre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à profit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mon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expertise et continuer à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grandir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 Je suis disponible à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partir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de début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Septembre</a:t>
            </a:r>
            <a:r>
              <a:rPr lang="en-GB" sz="900">
                <a:solidFill>
                  <a:schemeClr val="tx1">
                    <a:lumMod val="75000"/>
                    <a:lumOff val="25000"/>
                  </a:schemeClr>
                </a:solidFill>
                <a:latin typeface="CotySans" panose="020B0503040000020003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034233" y="1280592"/>
            <a:ext cx="4625602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205409" y="1328125"/>
            <a:ext cx="2934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Formations</a:t>
            </a:r>
          </a:p>
        </p:txBody>
      </p:sp>
      <p:cxnSp>
        <p:nvCxnSpPr>
          <p:cNvPr id="38" name="Straight Connector 37"/>
          <p:cNvCxnSpPr>
            <a:cxnSpLocks/>
          </p:cNvCxnSpPr>
          <p:nvPr/>
        </p:nvCxnSpPr>
        <p:spPr>
          <a:xfrm>
            <a:off x="2072503" y="1784648"/>
            <a:ext cx="0" cy="7820041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2026614" y="3234279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139943" y="4529245"/>
            <a:ext cx="1389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LANGUES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519" y="4875290"/>
            <a:ext cx="1767511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</a:t>
            </a:r>
            <a:r>
              <a:rPr lang="en-US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Francais</a:t>
            </a: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   : Langue </a:t>
            </a:r>
            <a:r>
              <a:rPr lang="en-US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maternelle</a:t>
            </a:r>
            <a:endParaRPr lang="en-US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-Anglais    : </a:t>
            </a:r>
            <a:r>
              <a:rPr lang="en-US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Niveau</a:t>
            </a: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professionnel</a:t>
            </a:r>
            <a:endParaRPr lang="en-US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  <a:p>
            <a:pPr>
              <a:spcAft>
                <a:spcPts val="600"/>
              </a:spcAft>
            </a:pPr>
            <a:endParaRPr lang="en-US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2192096" y="3092627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Avril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2014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2528732" y="1973134"/>
            <a:ext cx="4329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3020975" y="3016928"/>
            <a:ext cx="3826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BA 942 / CDC 05.942 /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Escadron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opérationnel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n°1 /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Contrôleur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des operations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aériennes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Base 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Aérienne</a:t>
            </a:r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Lyon Mont-Verdun</a:t>
            </a:r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23" name="Oval 122"/>
          <p:cNvSpPr/>
          <p:nvPr/>
        </p:nvSpPr>
        <p:spPr>
          <a:xfrm>
            <a:off x="2053616" y="4262880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Rectangle 123"/>
          <p:cNvSpPr/>
          <p:nvPr/>
        </p:nvSpPr>
        <p:spPr>
          <a:xfrm>
            <a:off x="2170098" y="3668356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Sep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2013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2205409" y="4329541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Nov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2012</a:t>
            </a:r>
          </a:p>
        </p:txBody>
      </p:sp>
      <p:sp>
        <p:nvSpPr>
          <p:cNvPr id="129" name="Oval 128"/>
          <p:cNvSpPr/>
          <p:nvPr/>
        </p:nvSpPr>
        <p:spPr>
          <a:xfrm>
            <a:off x="2035927" y="7336223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/>
          <p:cNvSpPr/>
          <p:nvPr/>
        </p:nvSpPr>
        <p:spPr>
          <a:xfrm>
            <a:off x="2084427" y="7193464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Juil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2021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2410655" y="7263292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2490735" y="7181451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Oct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2021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65C6F92-DE6F-45A9-87B2-2D6D93D35026}"/>
              </a:ext>
            </a:extLst>
          </p:cNvPr>
          <p:cNvSpPr/>
          <p:nvPr/>
        </p:nvSpPr>
        <p:spPr>
          <a:xfrm>
            <a:off x="2439185" y="3732378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4EB2790-D090-407C-8BFE-7DFA6FD9FBAA}"/>
              </a:ext>
            </a:extLst>
          </p:cNvPr>
          <p:cNvSpPr/>
          <p:nvPr/>
        </p:nvSpPr>
        <p:spPr>
          <a:xfrm>
            <a:off x="3025594" y="3607709"/>
            <a:ext cx="37444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Formation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spécialiste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: </a:t>
            </a:r>
          </a:p>
          <a:p>
            <a:pPr algn="just"/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Centre 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d’Instruction</a:t>
            </a:r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du Contrôle et de la Defense 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Aérienne</a:t>
            </a:r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Mont-de-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marsan</a:t>
            </a:r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0E1A9C3-2A7B-4DAC-9616-27033366A055}"/>
              </a:ext>
            </a:extLst>
          </p:cNvPr>
          <p:cNvSpPr/>
          <p:nvPr/>
        </p:nvSpPr>
        <p:spPr>
          <a:xfrm>
            <a:off x="2500202" y="3675209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Avril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2014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0215560-0C25-4228-829E-D86E1055A0C9}"/>
              </a:ext>
            </a:extLst>
          </p:cNvPr>
          <p:cNvSpPr/>
          <p:nvPr/>
        </p:nvSpPr>
        <p:spPr>
          <a:xfrm>
            <a:off x="3000797" y="4210920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Certificat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d’Aptitudes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Militaires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- EFSOAA</a:t>
            </a: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Formation sous-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officier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 l’Armée de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l’Air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Rochefort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3B2CB23-5A84-4716-B154-F81BD27F29F3}"/>
              </a:ext>
            </a:extLst>
          </p:cNvPr>
          <p:cNvSpPr/>
          <p:nvPr/>
        </p:nvSpPr>
        <p:spPr>
          <a:xfrm>
            <a:off x="2523202" y="4325439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Sep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A015985-CE72-4BB2-AFEB-DB6E5AF2953B}"/>
              </a:ext>
            </a:extLst>
          </p:cNvPr>
          <p:cNvSpPr/>
          <p:nvPr/>
        </p:nvSpPr>
        <p:spPr>
          <a:xfrm>
            <a:off x="2467325" y="4374242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0" name="TextBox 95">
            <a:extLst>
              <a:ext uri="{FF2B5EF4-FFF2-40B4-BE49-F238E27FC236}">
                <a16:creationId xmlns:a16="http://schemas.microsoft.com/office/drawing/2014/main" id="{A2A4CD46-2DDB-47EE-8EEC-C5D63415EAEB}"/>
              </a:ext>
            </a:extLst>
          </p:cNvPr>
          <p:cNvSpPr txBox="1"/>
          <p:nvPr/>
        </p:nvSpPr>
        <p:spPr>
          <a:xfrm>
            <a:off x="222493" y="7258048"/>
            <a:ext cx="1490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CENTRE D’INTERETS</a:t>
            </a:r>
          </a:p>
        </p:txBody>
      </p:sp>
      <p:sp>
        <p:nvSpPr>
          <p:cNvPr id="61" name="TextBox 96">
            <a:extLst>
              <a:ext uri="{FF2B5EF4-FFF2-40B4-BE49-F238E27FC236}">
                <a16:creationId xmlns:a16="http://schemas.microsoft.com/office/drawing/2014/main" id="{3EFF1E9C-0A09-4835-B3E3-149962C5C68F}"/>
              </a:ext>
            </a:extLst>
          </p:cNvPr>
          <p:cNvSpPr txBox="1"/>
          <p:nvPr/>
        </p:nvSpPr>
        <p:spPr>
          <a:xfrm>
            <a:off x="42607" y="7647529"/>
            <a:ext cx="138948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-Squash</a:t>
            </a:r>
          </a:p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-Football</a:t>
            </a:r>
          </a:p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-Voyage </a:t>
            </a:r>
          </a:p>
          <a:p>
            <a:pPr>
              <a:spcAft>
                <a:spcPts val="600"/>
              </a:spcAft>
            </a:pPr>
            <a:r>
              <a:rPr lang="en-US" sz="900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-Musique</a:t>
            </a:r>
          </a:p>
          <a:p>
            <a:pPr>
              <a:spcAft>
                <a:spcPts val="600"/>
              </a:spcAft>
            </a:pPr>
            <a:endParaRPr lang="en-US" sz="900" dirty="0">
              <a:solidFill>
                <a:schemeClr val="bg1"/>
              </a:solidFill>
              <a:ea typeface="YouYuan" panose="02010509060101010101" pitchFamily="49" charset="-122"/>
              <a:cs typeface="Nirmala UI" panose="020B050204020402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B996139-BE6A-4524-8C0C-20AEDEF3D691}"/>
              </a:ext>
            </a:extLst>
          </p:cNvPr>
          <p:cNvSpPr/>
          <p:nvPr/>
        </p:nvSpPr>
        <p:spPr>
          <a:xfrm>
            <a:off x="2221371" y="5208508"/>
            <a:ext cx="27918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EXPERIENCES</a:t>
            </a:r>
            <a:r>
              <a:rPr lang="en-US" sz="90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PROFESSIONNELLES</a:t>
            </a:r>
            <a:endParaRPr lang="en-GB" sz="900" u="sng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9" name="Oval 122">
            <a:extLst>
              <a:ext uri="{FF2B5EF4-FFF2-40B4-BE49-F238E27FC236}">
                <a16:creationId xmlns:a16="http://schemas.microsoft.com/office/drawing/2014/main" id="{99ABF9B9-5FBB-4058-87F3-3BF576C9EA2C}"/>
              </a:ext>
            </a:extLst>
          </p:cNvPr>
          <p:cNvSpPr/>
          <p:nvPr/>
        </p:nvSpPr>
        <p:spPr>
          <a:xfrm>
            <a:off x="2036243" y="3775033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F96A0EC-08BE-4180-B7B3-3DAF080AE872}"/>
              </a:ext>
            </a:extLst>
          </p:cNvPr>
          <p:cNvSpPr/>
          <p:nvPr/>
        </p:nvSpPr>
        <p:spPr>
          <a:xfrm>
            <a:off x="3005983" y="7152810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Opération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Extérieure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Burkina Faso Task Force Sabre – deux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mois</a:t>
            </a:r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1" name="Oval 128">
            <a:extLst>
              <a:ext uri="{FF2B5EF4-FFF2-40B4-BE49-F238E27FC236}">
                <a16:creationId xmlns:a16="http://schemas.microsoft.com/office/drawing/2014/main" id="{8901509D-1964-413F-ACC3-EA4EC1FA2883}"/>
              </a:ext>
            </a:extLst>
          </p:cNvPr>
          <p:cNvSpPr/>
          <p:nvPr/>
        </p:nvSpPr>
        <p:spPr>
          <a:xfrm>
            <a:off x="2041833" y="7787556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61EE8F0-8EF2-417C-B399-271FA222EA92}"/>
              </a:ext>
            </a:extLst>
          </p:cNvPr>
          <p:cNvSpPr/>
          <p:nvPr/>
        </p:nvSpPr>
        <p:spPr>
          <a:xfrm>
            <a:off x="2080050" y="7635561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Juin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2019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CCF4E1F-1A85-48A7-BAD7-3D8A07FE7014}"/>
              </a:ext>
            </a:extLst>
          </p:cNvPr>
          <p:cNvSpPr/>
          <p:nvPr/>
        </p:nvSpPr>
        <p:spPr>
          <a:xfrm>
            <a:off x="2491209" y="7643180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Oct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2019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A01D6B8-9B61-4D36-9F71-16D22903352B}"/>
              </a:ext>
            </a:extLst>
          </p:cNvPr>
          <p:cNvSpPr/>
          <p:nvPr/>
        </p:nvSpPr>
        <p:spPr>
          <a:xfrm>
            <a:off x="2377777" y="7706921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7E0F549-897C-42D8-9E49-4E61C70E0C23}"/>
              </a:ext>
            </a:extLst>
          </p:cNvPr>
          <p:cNvSpPr/>
          <p:nvPr/>
        </p:nvSpPr>
        <p:spPr>
          <a:xfrm>
            <a:off x="3013285" y="7624077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Renfort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Temporaire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à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l’Etranger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Dijbouti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– 4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mois</a:t>
            </a:r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7" name="Oval 128">
            <a:extLst>
              <a:ext uri="{FF2B5EF4-FFF2-40B4-BE49-F238E27FC236}">
                <a16:creationId xmlns:a16="http://schemas.microsoft.com/office/drawing/2014/main" id="{564F308E-162A-4F4D-87CC-EE41227E854D}"/>
              </a:ext>
            </a:extLst>
          </p:cNvPr>
          <p:cNvSpPr/>
          <p:nvPr/>
        </p:nvSpPr>
        <p:spPr>
          <a:xfrm>
            <a:off x="2041833" y="8348555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3DBA0A6-C2CD-4E4B-93D9-24355B279B40}"/>
              </a:ext>
            </a:extLst>
          </p:cNvPr>
          <p:cNvSpPr/>
          <p:nvPr/>
        </p:nvSpPr>
        <p:spPr>
          <a:xfrm>
            <a:off x="2069564" y="8193833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Oct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A6515EB-190E-4EC6-AA9E-FEEAE98E4F64}"/>
              </a:ext>
            </a:extLst>
          </p:cNvPr>
          <p:cNvSpPr/>
          <p:nvPr/>
        </p:nvSpPr>
        <p:spPr>
          <a:xfrm>
            <a:off x="2367652" y="8263083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B6542A6-AE42-4A9D-B8F9-788AADFBB6CA}"/>
              </a:ext>
            </a:extLst>
          </p:cNvPr>
          <p:cNvSpPr/>
          <p:nvPr/>
        </p:nvSpPr>
        <p:spPr>
          <a:xfrm>
            <a:off x="2494056" y="8193833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Fev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2017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F647B86-E7AC-44E7-8DA9-A5F4EB737EAE}"/>
              </a:ext>
            </a:extLst>
          </p:cNvPr>
          <p:cNvSpPr/>
          <p:nvPr/>
        </p:nvSpPr>
        <p:spPr>
          <a:xfrm>
            <a:off x="3016444" y="8172955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Mission Courte Durée</a:t>
            </a: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Guyane – 4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mois</a:t>
            </a:r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5" name="Oval 128">
            <a:extLst>
              <a:ext uri="{FF2B5EF4-FFF2-40B4-BE49-F238E27FC236}">
                <a16:creationId xmlns:a16="http://schemas.microsoft.com/office/drawing/2014/main" id="{D3873A4E-26AF-44FF-AC40-3E2764798B90}"/>
              </a:ext>
            </a:extLst>
          </p:cNvPr>
          <p:cNvSpPr/>
          <p:nvPr/>
        </p:nvSpPr>
        <p:spPr>
          <a:xfrm>
            <a:off x="2031842" y="8917365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6B8213D-3951-447D-9718-0A69DE5ACD53}"/>
              </a:ext>
            </a:extLst>
          </p:cNvPr>
          <p:cNvSpPr/>
          <p:nvPr/>
        </p:nvSpPr>
        <p:spPr>
          <a:xfrm>
            <a:off x="2069565" y="8769275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Aout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2015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A2B909C-23BB-4997-AD1A-E557E06A2193}"/>
              </a:ext>
            </a:extLst>
          </p:cNvPr>
          <p:cNvSpPr/>
          <p:nvPr/>
        </p:nvSpPr>
        <p:spPr>
          <a:xfrm>
            <a:off x="2500202" y="8770970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Fev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2016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928AA95-AC12-4A31-AB3E-F63AF061D301}"/>
              </a:ext>
            </a:extLst>
          </p:cNvPr>
          <p:cNvSpPr/>
          <p:nvPr/>
        </p:nvSpPr>
        <p:spPr>
          <a:xfrm>
            <a:off x="2385059" y="8834374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C020AB6-B5B4-449E-AAD2-6C5A7C9CA827}"/>
              </a:ext>
            </a:extLst>
          </p:cNvPr>
          <p:cNvSpPr/>
          <p:nvPr/>
        </p:nvSpPr>
        <p:spPr>
          <a:xfrm>
            <a:off x="3013285" y="8766695"/>
            <a:ext cx="38266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Opération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Intérieure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Vigipirate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– 4x15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jours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à Orly</a:t>
            </a: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                  – 1x15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jours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à Toulouse</a:t>
            </a:r>
          </a:p>
        </p:txBody>
      </p:sp>
      <p:sp>
        <p:nvSpPr>
          <p:cNvPr id="90" name="Oval 128">
            <a:extLst>
              <a:ext uri="{FF2B5EF4-FFF2-40B4-BE49-F238E27FC236}">
                <a16:creationId xmlns:a16="http://schemas.microsoft.com/office/drawing/2014/main" id="{183529A2-6D0A-4E2A-8A75-27C62439EE96}"/>
              </a:ext>
            </a:extLst>
          </p:cNvPr>
          <p:cNvSpPr/>
          <p:nvPr/>
        </p:nvSpPr>
        <p:spPr>
          <a:xfrm>
            <a:off x="2037932" y="9401090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3C33E6D-1502-4AE6-A51F-8F1D25DCC118}"/>
              </a:ext>
            </a:extLst>
          </p:cNvPr>
          <p:cNvSpPr/>
          <p:nvPr/>
        </p:nvSpPr>
        <p:spPr>
          <a:xfrm>
            <a:off x="2084427" y="9257180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Dec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2014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4B6A625-261D-4E49-99F2-3A0F7503D53F}"/>
              </a:ext>
            </a:extLst>
          </p:cNvPr>
          <p:cNvSpPr/>
          <p:nvPr/>
        </p:nvSpPr>
        <p:spPr>
          <a:xfrm>
            <a:off x="2517169" y="9257180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Fev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2015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FED4103-29DB-43F2-A36D-5D1A6E38414B}"/>
              </a:ext>
            </a:extLst>
          </p:cNvPr>
          <p:cNvSpPr/>
          <p:nvPr/>
        </p:nvSpPr>
        <p:spPr>
          <a:xfrm>
            <a:off x="2394202" y="9330692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C93411D-909C-40A7-882A-44132DD0C15E}"/>
              </a:ext>
            </a:extLst>
          </p:cNvPr>
          <p:cNvSpPr/>
          <p:nvPr/>
        </p:nvSpPr>
        <p:spPr>
          <a:xfrm>
            <a:off x="3043486" y="9237611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Opération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Intérieure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Cuirasse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Balard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– 2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mois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DE27E-636E-C266-2BC9-440685F8C7AC}"/>
              </a:ext>
            </a:extLst>
          </p:cNvPr>
          <p:cNvSpPr/>
          <p:nvPr/>
        </p:nvSpPr>
        <p:spPr>
          <a:xfrm>
            <a:off x="2459555" y="3154740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A474C0-B4EE-68EB-E801-ECFAF5499E20}"/>
              </a:ext>
            </a:extLst>
          </p:cNvPr>
          <p:cNvSpPr/>
          <p:nvPr/>
        </p:nvSpPr>
        <p:spPr>
          <a:xfrm>
            <a:off x="2528732" y="3092627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Nov 2023</a:t>
            </a:r>
          </a:p>
        </p:txBody>
      </p:sp>
      <p:pic>
        <p:nvPicPr>
          <p:cNvPr id="4" name="Image 3" descr="Une image contenant Visage humain, personne, mur, habits&#10;&#10;Description générée automatiquement">
            <a:extLst>
              <a:ext uri="{FF2B5EF4-FFF2-40B4-BE49-F238E27FC236}">
                <a16:creationId xmlns:a16="http://schemas.microsoft.com/office/drawing/2014/main" id="{91C3B330-114E-0622-792C-6E8498ABCF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" y="106731"/>
            <a:ext cx="1396924" cy="1862565"/>
          </a:xfrm>
          <a:prstGeom prst="rect">
            <a:avLst/>
          </a:prstGeom>
        </p:spPr>
      </p:pic>
      <p:sp>
        <p:nvSpPr>
          <p:cNvPr id="2" name="Oval 38">
            <a:extLst>
              <a:ext uri="{FF2B5EF4-FFF2-40B4-BE49-F238E27FC236}">
                <a16:creationId xmlns:a16="http://schemas.microsoft.com/office/drawing/2014/main" id="{93A6D5E8-99C0-55FD-D0A6-70622351808F}"/>
              </a:ext>
            </a:extLst>
          </p:cNvPr>
          <p:cNvSpPr/>
          <p:nvPr/>
        </p:nvSpPr>
        <p:spPr>
          <a:xfrm>
            <a:off x="2026614" y="2477872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14045-0CB1-B827-2AED-93253D726145}"/>
              </a:ext>
            </a:extLst>
          </p:cNvPr>
          <p:cNvSpPr/>
          <p:nvPr/>
        </p:nvSpPr>
        <p:spPr>
          <a:xfrm>
            <a:off x="2155180" y="2348867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Sep</a:t>
            </a:r>
          </a:p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06F74E-D943-CC4B-879A-A3FFB1B62435}"/>
              </a:ext>
            </a:extLst>
          </p:cNvPr>
          <p:cNvSpPr/>
          <p:nvPr/>
        </p:nvSpPr>
        <p:spPr>
          <a:xfrm>
            <a:off x="2450120" y="2411876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4D6370-085D-427D-F191-0692696A065B}"/>
              </a:ext>
            </a:extLst>
          </p:cNvPr>
          <p:cNvSpPr/>
          <p:nvPr/>
        </p:nvSpPr>
        <p:spPr>
          <a:xfrm>
            <a:off x="2528732" y="2355217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Juil 2025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B8C830-BCA9-E73D-5564-31915BD2958E}"/>
              </a:ext>
            </a:extLst>
          </p:cNvPr>
          <p:cNvSpPr/>
          <p:nvPr/>
        </p:nvSpPr>
        <p:spPr>
          <a:xfrm>
            <a:off x="2986769" y="2259829"/>
            <a:ext cx="382660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CAP Installation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Froid et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Conditionnement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Air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alternance </a:t>
            </a:r>
          </a:p>
          <a:p>
            <a:pPr algn="just"/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Société SMEF AZUR</a:t>
            </a:r>
          </a:p>
          <a:p>
            <a:pPr algn="just"/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BTP CFA RHONE Philibert de 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l’Orme</a:t>
            </a:r>
            <a:endParaRPr lang="en-US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US" sz="1000" dirty="0" err="1">
                <a:ea typeface="Calibri" panose="020F0502020204030204" pitchFamily="34" charset="0"/>
                <a:cs typeface="Calibri Light" panose="020F0302020204030204" pitchFamily="34" charset="0"/>
              </a:rPr>
              <a:t>Certificat</a:t>
            </a:r>
            <a:r>
              <a:rPr lang="en-US" sz="1000" dirty="0"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000" dirty="0" err="1">
                <a:ea typeface="Calibri" panose="020F0502020204030204" pitchFamily="34" charset="0"/>
                <a:cs typeface="Calibri Light" panose="020F0302020204030204" pitchFamily="34" charset="0"/>
              </a:rPr>
              <a:t>obtenu</a:t>
            </a:r>
            <a:r>
              <a:rPr lang="en-US" sz="1000" dirty="0">
                <a:ea typeface="Calibri" panose="020F0502020204030204" pitchFamily="34" charset="0"/>
                <a:cs typeface="Calibri Light" panose="020F0302020204030204" pitchFamily="34" charset="0"/>
              </a:rPr>
              <a:t> avec Mention Très Bien</a:t>
            </a:r>
            <a:endParaRPr lang="en-GB" sz="1000" dirty="0"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3" name="Oval 38">
            <a:extLst>
              <a:ext uri="{FF2B5EF4-FFF2-40B4-BE49-F238E27FC236}">
                <a16:creationId xmlns:a16="http://schemas.microsoft.com/office/drawing/2014/main" id="{620C2992-9C99-8DA6-79F8-7D35D82B8BB3}"/>
              </a:ext>
            </a:extLst>
          </p:cNvPr>
          <p:cNvSpPr/>
          <p:nvPr/>
        </p:nvSpPr>
        <p:spPr>
          <a:xfrm>
            <a:off x="2029102" y="2045292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64E1B9-D968-E192-B0A7-5CBBAD54B614}"/>
              </a:ext>
            </a:extLst>
          </p:cNvPr>
          <p:cNvSpPr/>
          <p:nvPr/>
        </p:nvSpPr>
        <p:spPr>
          <a:xfrm>
            <a:off x="2986769" y="1870402"/>
            <a:ext cx="38266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Technicien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 Maintenance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itinérant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just"/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Société SMEF AZUR </a:t>
            </a:r>
            <a:r>
              <a:rPr lang="en-US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US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CDI</a:t>
            </a:r>
          </a:p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86B84B-9872-B0FC-0727-B3CBD22C6A73}"/>
              </a:ext>
            </a:extLst>
          </p:cNvPr>
          <p:cNvSpPr/>
          <p:nvPr/>
        </p:nvSpPr>
        <p:spPr>
          <a:xfrm>
            <a:off x="2181161" y="1896768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Aout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2025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968B9F-DF23-52BC-EB9E-415E53CBFBFA}"/>
              </a:ext>
            </a:extLst>
          </p:cNvPr>
          <p:cNvSpPr/>
          <p:nvPr/>
        </p:nvSpPr>
        <p:spPr>
          <a:xfrm>
            <a:off x="2439185" y="1949647"/>
            <a:ext cx="4371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sp>
        <p:nvSpPr>
          <p:cNvPr id="15" name="TextBox 40">
            <a:extLst>
              <a:ext uri="{FF2B5EF4-FFF2-40B4-BE49-F238E27FC236}">
                <a16:creationId xmlns:a16="http://schemas.microsoft.com/office/drawing/2014/main" id="{D414F046-A68F-F470-8E16-56E34296D19D}"/>
              </a:ext>
            </a:extLst>
          </p:cNvPr>
          <p:cNvSpPr txBox="1"/>
          <p:nvPr/>
        </p:nvSpPr>
        <p:spPr>
          <a:xfrm>
            <a:off x="239875" y="5646059"/>
            <a:ext cx="1389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ea typeface="YouYuan" panose="02010509060101010101" pitchFamily="49" charset="-122"/>
                <a:cs typeface="Nirmala UI" panose="020B0502040204020203" pitchFamily="34" charset="0"/>
              </a:rPr>
              <a:t>COMPETENCES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CE4199-D461-F1AA-93DE-92C5D05D5C8F}"/>
              </a:ext>
            </a:extLst>
          </p:cNvPr>
          <p:cNvSpPr/>
          <p:nvPr/>
        </p:nvSpPr>
        <p:spPr>
          <a:xfrm>
            <a:off x="60753" y="6058793"/>
            <a:ext cx="2086814" cy="125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b="1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Sauveteur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secourisme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au travail</a:t>
            </a:r>
          </a:p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 Travail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Hauteur</a:t>
            </a:r>
          </a:p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 Habilitations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électriques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:</a:t>
            </a:r>
          </a:p>
          <a:p>
            <a:pPr>
              <a:spcAft>
                <a:spcPts val="300"/>
              </a:spcAft>
            </a:pP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  B0/H0V, B1V, B2V, BR 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Désenfumage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mécanique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+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Hablitation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intervenants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fluides</a:t>
            </a:r>
            <a:r>
              <a:rPr lang="en-US" sz="900" dirty="0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frigorigènes</a:t>
            </a:r>
            <a:endParaRPr lang="en-GB" sz="900" dirty="0">
              <a:solidFill>
                <a:schemeClr val="bg1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9FC7AA-8055-09ED-79ED-77BC00B72D44}"/>
              </a:ext>
            </a:extLst>
          </p:cNvPr>
          <p:cNvSpPr/>
          <p:nvPr/>
        </p:nvSpPr>
        <p:spPr>
          <a:xfrm>
            <a:off x="2070652" y="6463898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Sep</a:t>
            </a:r>
          </a:p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2024</a:t>
            </a:r>
          </a:p>
        </p:txBody>
      </p:sp>
      <p:sp>
        <p:nvSpPr>
          <p:cNvPr id="27" name="Oval 122">
            <a:extLst>
              <a:ext uri="{FF2B5EF4-FFF2-40B4-BE49-F238E27FC236}">
                <a16:creationId xmlns:a16="http://schemas.microsoft.com/office/drawing/2014/main" id="{5F47F81D-AEAD-1619-21EB-43A684706CDA}"/>
              </a:ext>
            </a:extLst>
          </p:cNvPr>
          <p:cNvSpPr/>
          <p:nvPr/>
        </p:nvSpPr>
        <p:spPr>
          <a:xfrm>
            <a:off x="2038775" y="6585649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CDEE189-9CC3-01EF-D91D-4233BFAB42F0}"/>
              </a:ext>
            </a:extLst>
          </p:cNvPr>
          <p:cNvSpPr/>
          <p:nvPr/>
        </p:nvSpPr>
        <p:spPr>
          <a:xfrm>
            <a:off x="2396672" y="6512633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DCEF429-A469-4507-F111-50AB0F281DFE}"/>
              </a:ext>
            </a:extLst>
          </p:cNvPr>
          <p:cNvSpPr/>
          <p:nvPr/>
        </p:nvSpPr>
        <p:spPr>
          <a:xfrm>
            <a:off x="2472491" y="6460856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Juil 2025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09206B8-4CED-9194-9F2D-91B04BB06792}"/>
              </a:ext>
            </a:extLst>
          </p:cNvPr>
          <p:cNvSpPr/>
          <p:nvPr/>
        </p:nvSpPr>
        <p:spPr>
          <a:xfrm>
            <a:off x="3005982" y="6443676"/>
            <a:ext cx="38266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Missions au Centre de Formation BTP Philibert de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L’Orme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:</a:t>
            </a: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Travaux sur chambre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froide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dépannage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et maintenance,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réalisation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brasure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suivi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cablage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selon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schema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electrique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récupération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fluide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frigorigène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recherche de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fuite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just"/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endParaRPr lang="en-GB" sz="1000" dirty="0">
              <a:solidFill>
                <a:srgbClr val="3F6592"/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4" name="Oval 38">
            <a:extLst>
              <a:ext uri="{FF2B5EF4-FFF2-40B4-BE49-F238E27FC236}">
                <a16:creationId xmlns:a16="http://schemas.microsoft.com/office/drawing/2014/main" id="{C502FA34-0ACC-D5A0-EF9E-4C490198EF2A}"/>
              </a:ext>
            </a:extLst>
          </p:cNvPr>
          <p:cNvSpPr/>
          <p:nvPr/>
        </p:nvSpPr>
        <p:spPr>
          <a:xfrm>
            <a:off x="2041833" y="5738092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87765EE-BAE5-A3A9-B81E-E86E8553A43B}"/>
              </a:ext>
            </a:extLst>
          </p:cNvPr>
          <p:cNvSpPr/>
          <p:nvPr/>
        </p:nvSpPr>
        <p:spPr>
          <a:xfrm>
            <a:off x="2053616" y="5565995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Sep</a:t>
            </a:r>
          </a:p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2024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87988F9-C3CE-1E4D-58AF-2D92B2C527F1}"/>
              </a:ext>
            </a:extLst>
          </p:cNvPr>
          <p:cNvSpPr/>
          <p:nvPr/>
        </p:nvSpPr>
        <p:spPr>
          <a:xfrm>
            <a:off x="2402614" y="5625311"/>
            <a:ext cx="17909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-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16FE3D7F-F3D1-59D4-D957-0200CBEF3F02}"/>
              </a:ext>
            </a:extLst>
          </p:cNvPr>
          <p:cNvSpPr/>
          <p:nvPr/>
        </p:nvSpPr>
        <p:spPr>
          <a:xfrm>
            <a:off x="3004157" y="5562820"/>
            <a:ext cx="382660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Missions au sein de SMEF AZUR : </a:t>
            </a: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Maintenance;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dépannage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entretien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préventifs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sur Mono et Multi Split, Rooftop, VRV,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groupe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d’eau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glacée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et CTA, recherche et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résolution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de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pannes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lecture de plan et schema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electrique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, installation et mise </a:t>
            </a:r>
            <a:r>
              <a:rPr lang="en-GB" sz="1000" dirty="0" err="1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en</a:t>
            </a:r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service.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AFCD53-5260-B28E-1F9D-5D6E94EED246}"/>
              </a:ext>
            </a:extLst>
          </p:cNvPr>
          <p:cNvSpPr/>
          <p:nvPr/>
        </p:nvSpPr>
        <p:spPr>
          <a:xfrm>
            <a:off x="2500202" y="1905057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Juil 2026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277E24-C37D-99AC-2BA1-A76420729D2D}"/>
              </a:ext>
            </a:extLst>
          </p:cNvPr>
          <p:cNvSpPr/>
          <p:nvPr/>
        </p:nvSpPr>
        <p:spPr>
          <a:xfrm>
            <a:off x="2474606" y="5571464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Juil 2026</a:t>
            </a:r>
          </a:p>
        </p:txBody>
      </p:sp>
      <p:sp>
        <p:nvSpPr>
          <p:cNvPr id="26" name="Oval 122">
            <a:extLst>
              <a:ext uri="{FF2B5EF4-FFF2-40B4-BE49-F238E27FC236}">
                <a16:creationId xmlns:a16="http://schemas.microsoft.com/office/drawing/2014/main" id="{590AA0AC-8D7E-0663-16E9-FD309873594D}"/>
              </a:ext>
            </a:extLst>
          </p:cNvPr>
          <p:cNvSpPr/>
          <p:nvPr/>
        </p:nvSpPr>
        <p:spPr>
          <a:xfrm>
            <a:off x="2033023" y="4811663"/>
            <a:ext cx="73152" cy="73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53FFAE0-0966-4CAE-0A3D-0EE2A7CB1131}"/>
              </a:ext>
            </a:extLst>
          </p:cNvPr>
          <p:cNvSpPr/>
          <p:nvPr/>
        </p:nvSpPr>
        <p:spPr>
          <a:xfrm>
            <a:off x="2210848" y="4699009"/>
            <a:ext cx="43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Juil</a:t>
            </a:r>
          </a:p>
          <a:p>
            <a:pPr algn="just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2011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8A5242E-E4ED-AF8E-B535-E65783E88FF7}"/>
              </a:ext>
            </a:extLst>
          </p:cNvPr>
          <p:cNvSpPr/>
          <p:nvPr/>
        </p:nvSpPr>
        <p:spPr>
          <a:xfrm>
            <a:off x="3043486" y="4682540"/>
            <a:ext cx="3826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Baccalauréat</a:t>
            </a:r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 Scientifique Option </a:t>
            </a:r>
            <a:r>
              <a:rPr lang="en-GB" sz="10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Biologie</a:t>
            </a:r>
            <a:endParaRPr lang="en-GB" sz="1000" b="1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en-GB" sz="1000" dirty="0">
                <a:solidFill>
                  <a:srgbClr val="3F6592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Lycée de Balagne, Haute Corse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1F63FDD-4177-5DE3-CB98-4BCBD33282FA}"/>
              </a:ext>
            </a:extLst>
          </p:cNvPr>
          <p:cNvSpPr txBox="1"/>
          <p:nvPr/>
        </p:nvSpPr>
        <p:spPr>
          <a:xfrm>
            <a:off x="2202974" y="1629385"/>
            <a:ext cx="42422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Aout 2026                </a:t>
            </a:r>
            <a:r>
              <a:rPr lang="fr-FR" sz="1000" b="1" dirty="0"/>
              <a:t>Attestation d’aptitude </a:t>
            </a:r>
            <a:r>
              <a:rPr lang="fr-FR" sz="800" dirty="0"/>
              <a:t>intervenant fluide frigorigène</a:t>
            </a:r>
          </a:p>
        </p:txBody>
      </p:sp>
    </p:spTree>
    <p:extLst>
      <p:ext uri="{BB962C8B-B14F-4D97-AF65-F5344CB8AC3E}">
        <p14:creationId xmlns:p14="http://schemas.microsoft.com/office/powerpoint/2010/main" val="10578427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6718</TotalTime>
  <Words>483</Words>
  <Application>Microsoft Office PowerPoint</Application>
  <PresentationFormat>Format A4 (210 x 297 mm)</PresentationFormat>
  <Paragraphs>122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CotySans</vt:lpstr>
      <vt:lpstr>YouYuan</vt:lpstr>
      <vt:lpstr>Thème Office</vt:lpstr>
      <vt:lpstr>Présentation PowerPoint</vt:lpstr>
    </vt:vector>
  </TitlesOfParts>
  <Company>Grenoble Ecole de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Léa Molina-Roman [C]</dc:creator>
  <cp:lastModifiedBy>Olivier Guidoni</cp:lastModifiedBy>
  <cp:revision>411</cp:revision>
  <cp:lastPrinted>2020-03-25T18:06:39Z</cp:lastPrinted>
  <dcterms:created xsi:type="dcterms:W3CDTF">2016-02-20T00:42:19Z</dcterms:created>
  <dcterms:modified xsi:type="dcterms:W3CDTF">2026-09-03T16:52:16Z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ATIntVersion">
    <vt:i4>15</vt:i4>
  </property>
  <property fmtid="{D5CDD505-2E9C-101B-9397-08002B2CF9AE}" pid="3" name="FILEGUID">
    <vt:lpwstr>a271423a-3574-45ab-9e13-7d2e41d6e689</vt:lpwstr>
  </property>
  <property fmtid="{D5CDD505-2E9C-101B-9397-08002B2CF9AE}" pid="4" name="MODFILEGUID">
    <vt:lpwstr>ef6a51ba-ab38-4d21-944f-e6c95b883a4c</vt:lpwstr>
  </property>
  <property fmtid="{D5CDD505-2E9C-101B-9397-08002B2CF9AE}" pid="5" name="FILEOWNER">
    <vt:lpwstr>GIRAUD Romain</vt:lpwstr>
  </property>
  <property fmtid="{D5CDD505-2E9C-101B-9397-08002B2CF9AE}" pid="6" name="MODFILEOWNER">
    <vt:lpwstr>O83122</vt:lpwstr>
  </property>
  <property fmtid="{D5CDD505-2E9C-101B-9397-08002B2CF9AE}" pid="7" name="IPPCLASS">
    <vt:i4>1</vt:i4>
  </property>
  <property fmtid="{D5CDD505-2E9C-101B-9397-08002B2CF9AE}" pid="8" name="MODIPPCLASS">
    <vt:i4>1</vt:i4>
  </property>
  <property fmtid="{D5CDD505-2E9C-101B-9397-08002B2CF9AE}" pid="9" name="MACHINEID">
    <vt:lpwstr>O27753-5036</vt:lpwstr>
  </property>
  <property fmtid="{D5CDD505-2E9C-101B-9397-08002B2CF9AE}" pid="10" name="MODMACHINEID">
    <vt:lpwstr>O27753-5036</vt:lpwstr>
  </property>
  <property fmtid="{D5CDD505-2E9C-101B-9397-08002B2CF9AE}" pid="11" name="CURRENTCLASS">
    <vt:lpwstr>Classified - No Category</vt:lpwstr>
  </property>
</Properties>
</file>